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7" r:id="rId2"/>
    <p:sldId id="259" r:id="rId3"/>
    <p:sldId id="274" r:id="rId4"/>
    <p:sldId id="260" r:id="rId5"/>
    <p:sldId id="261" r:id="rId6"/>
    <p:sldId id="262" r:id="rId7"/>
    <p:sldId id="281" r:id="rId8"/>
    <p:sldId id="263" r:id="rId9"/>
    <p:sldId id="265" r:id="rId10"/>
    <p:sldId id="266" r:id="rId11"/>
    <p:sldId id="264" r:id="rId12"/>
    <p:sldId id="275" r:id="rId13"/>
    <p:sldId id="269" r:id="rId14"/>
    <p:sldId id="271" r:id="rId15"/>
    <p:sldId id="270" r:id="rId16"/>
    <p:sldId id="272" r:id="rId17"/>
    <p:sldId id="273" r:id="rId18"/>
    <p:sldId id="277" r:id="rId19"/>
    <p:sldId id="278" r:id="rId20"/>
    <p:sldId id="279" r:id="rId21"/>
    <p:sldId id="282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ys Skrypnyk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441"/>
    <p:restoredTop sz="94682"/>
  </p:normalViewPr>
  <p:slideViewPr>
    <p:cSldViewPr snapToGrid="0" snapToObjects="1">
      <p:cViewPr>
        <p:scale>
          <a:sx n="121" d="100"/>
          <a:sy n="121" d="100"/>
        </p:scale>
        <p:origin x="-4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commentAuthors" Target="commentAuthors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2A9C57-3E85-0946-8580-FC16192BCA7E}" type="datetime1">
              <a:rPr lang="en-US" smtClean="0"/>
              <a:t>3/24/17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FE52E-1330-014B-8E08-91D31EB22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799003"/>
      </p:ext>
    </p:extLst>
  </p:cSld>
  <p:clrMap bg1="lt1" tx1="dk1" bg2="lt2" tx2="dk2" accent1="accent1" accent2="accent2" accent3="accent3" accent4="accent4" accent5="accent5" accent6="accent6" hlink="hlink" folHlink="folHlink"/>
  <p:hf ftr="0"/>
</p:handoutMaster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tiff>
</file>

<file path=ppt/media/image5.gif>
</file>

<file path=ppt/media/image6.png>
</file>

<file path=ppt/media/image7.tiff>
</file>

<file path=ppt/media/image8.gif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B95681-CA00-2144-848D-C1FF96337D2A}" type="datetime1">
              <a:rPr lang="en-US" smtClean="0"/>
              <a:t>3/24/17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95B7D8-C314-AE4B-B131-BFD61F4965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810063"/>
      </p:ext>
    </p:extLst>
  </p:cSld>
  <p:clrMap bg1="lt1" tx1="dk1" bg2="lt2" tx2="dk2" accent1="accent1" accent2="accent2" accent3="accent3" accent4="accent4" accent5="accent5" accent6="accent6" hlink="hlink" folHlink="folHlink"/>
  <p:hf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AD806884-21AA-E544-A803-818FA3413608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43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E0BAE83-234F-8049-8FD8-23C93AE4EF1A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837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D7905C0-15C9-314A-8D6B-6CE3892C13EE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6502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D8BC0C01-CB3A-624D-BE2D-D6F8EDA3ACBE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258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990D3415-E3E2-7E45-A022-6231C4977278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380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DEE9452-E513-574A-9673-9D26AD55AA42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9259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ADA6F619-9974-774B-A32C-761ED2E180B2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9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41F3409-914F-444E-84F4-ECC502BC2B0D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0229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6F2A7D4D-442B-5C4E-B378-C212EB564532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7323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1FC2F9D3-7C0B-0E49-9398-24A95ED7B23B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3184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1FC2F9D3-7C0B-0E49-9398-24A95ED7B23B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03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68BC49E-CC7C-BE49-B432-4B4753EB1F11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023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1FC2F9D3-7C0B-0E49-9398-24A95ED7B23B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053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1FC2F9D3-7C0B-0E49-9398-24A95ED7B23B}" type="datetime1">
              <a:rPr lang="en-US" smtClean="0"/>
              <a:t>3/25/17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8662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1FC2F9D3-7C0B-0E49-9398-24A95ED7B23B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460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1FC2F9D3-7C0B-0E49-9398-24A95ED7B23B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58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7A506F3B-DC01-F048-8185-B693E5310011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53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A0C9BFA-B55A-954F-BF40-C98A1FDE4A8A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20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872E6E2F-0FC2-FA44-B4AC-BC89FC8024FD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3719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A0C9BFA-B55A-954F-BF40-C98A1FDE4A8A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183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3C4BD77C-54B0-354B-963E-6727247283D1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7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/>
              <a:t>by Oleksiy Zelenyuk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C387F44-880D-0748-9072-3964E4F42F21}" type="datetime1">
              <a:rPr lang="en-US" smtClean="0"/>
              <a:t>3/24/17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979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797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141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on Dark">
    <p:bg>
      <p:bgPr>
        <a:solidFill>
          <a:srgbClr val="003DC7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914400" y="2111134"/>
            <a:ext cx="10363200" cy="145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rgbClr val="FFFFFF"/>
              </a:buClr>
              <a:buFont typeface="Proxima Nova"/>
              <a:defRPr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914400" y="3136105"/>
            <a:ext cx="10363200" cy="1046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buClr>
                <a:srgbClr val="FFFFFF"/>
              </a:buClr>
              <a:buSzPct val="100000"/>
              <a:buFont typeface="Proxima Nova"/>
              <a:buNone/>
              <a:defRPr sz="3200" b="1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40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40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40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40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40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40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40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44625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8928400" cy="1237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rgbClr val="003DC7"/>
              </a:buClr>
              <a:buFont typeface="Proxima Nova"/>
              <a:defRPr>
                <a:solidFill>
                  <a:srgbClr val="003DC7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09600" y="1669633"/>
            <a:ext cx="6926000" cy="410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buFont typeface="Proxima Nova"/>
              <a:defRPr sz="3200"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spcBef>
                <a:spcPts val="0"/>
              </a:spcBef>
              <a:buSzPct val="100000"/>
              <a:buFont typeface="Proxima Nova"/>
              <a:defRPr sz="2133" b="0"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spcBef>
                <a:spcPts val="0"/>
              </a:spcBef>
              <a:buSzPct val="100000"/>
              <a:buFont typeface="Proxima Nova"/>
              <a:defRPr sz="1600" b="0"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spcBef>
                <a:spcPts val="0"/>
              </a:spcBef>
              <a:buSzPct val="100000"/>
              <a:buFont typeface="Anonymous Pro"/>
              <a:defRPr sz="1600">
                <a:latin typeface="Anonymous Pro"/>
                <a:ea typeface="Anonymous Pro"/>
                <a:cs typeface="Anonymous Pro"/>
                <a:sym typeface="Anonymous Pro"/>
              </a:defRPr>
            </a:lvl4pPr>
            <a:lvl5pPr>
              <a:spcBef>
                <a:spcPts val="0"/>
              </a:spcBef>
              <a:buSzPct val="100000"/>
              <a:defRPr sz="1333"/>
            </a:lvl5pPr>
            <a:lvl6pPr>
              <a:spcBef>
                <a:spcPts val="0"/>
              </a:spcBef>
              <a:buSzPct val="100000"/>
              <a:buFont typeface="Proxima Nova"/>
              <a:defRPr sz="1333"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spcBef>
                <a:spcPts val="0"/>
              </a:spcBef>
              <a:buFont typeface="Proxima Nova"/>
              <a:defRPr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spcBef>
                <a:spcPts val="0"/>
              </a:spcBef>
              <a:buSzPct val="100000"/>
              <a:buFont typeface="Proxima Nova"/>
              <a:defRPr sz="1333"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spcBef>
                <a:spcPts val="0"/>
              </a:spcBef>
              <a:buSzPct val="100000"/>
              <a:buFont typeface="Proxima Nova"/>
              <a:defRPr sz="1333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45763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114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065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69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19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77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1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128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48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A64C80-AA2D-154B-92B5-B64146DB8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93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://eleks.com/" TargetMode="External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6.png"/><Relationship Id="rId6" Type="http://schemas.openxmlformats.org/officeDocument/2006/relationships/image" Target="../media/image7.tiff"/><Relationship Id="rId7" Type="http://schemas.openxmlformats.org/officeDocument/2006/relationships/image" Target="../media/image8.gif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9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2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3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14.png"/><Relationship Id="rId1" Type="http://schemas.microsoft.com/office/2007/relationships/media" Target="../media/media6.mp4"/><Relationship Id="rId2" Type="http://schemas.openxmlformats.org/officeDocument/2006/relationships/video" Target="../media/media6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17.xml"/><Relationship Id="rId5" Type="http://schemas.openxmlformats.org/officeDocument/2006/relationships/image" Target="../media/image15.png"/><Relationship Id="rId1" Type="http://schemas.microsoft.com/office/2007/relationships/media" Target="../media/media7.mp4"/><Relationship Id="rId2" Type="http://schemas.openxmlformats.org/officeDocument/2006/relationships/video" Target="../media/media7.mp4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2.xml"/><Relationship Id="rId5" Type="http://schemas.openxmlformats.org/officeDocument/2006/relationships/image" Target="../media/image16.png"/><Relationship Id="rId1" Type="http://schemas.microsoft.com/office/2007/relationships/media" Target="../media/media8.mp4"/><Relationship Id="rId2" Type="http://schemas.openxmlformats.org/officeDocument/2006/relationships/video" Target="../media/media8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ctrTitle"/>
          </p:nvPr>
        </p:nvSpPr>
        <p:spPr>
          <a:xfrm>
            <a:off x="914383" y="2132155"/>
            <a:ext cx="8891769" cy="14595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b="1" i="1" dirty="0" smtClean="0">
                <a:latin typeface="Proxima Nova" charset="0"/>
                <a:ea typeface="Proxima Nova" charset="0"/>
                <a:cs typeface="Proxima Nova" charset="0"/>
              </a:rPr>
              <a:t>Сбалансированное окружение для вашей продуктивности</a:t>
            </a:r>
            <a:endParaRPr lang="en-US" b="1" i="1" dirty="0"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subTitle" idx="1"/>
          </p:nvPr>
        </p:nvSpPr>
        <p:spPr>
          <a:xfrm>
            <a:off x="914400" y="3773938"/>
            <a:ext cx="10363200" cy="10463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2133" dirty="0" smtClean="0">
                <a:solidFill>
                  <a:srgbClr val="F3F3F3"/>
                </a:solidFill>
              </a:rPr>
              <a:t>Алексей </a:t>
            </a:r>
            <a:r>
              <a:rPr lang="ru-RU" sz="2133" dirty="0" err="1" smtClean="0">
                <a:solidFill>
                  <a:srgbClr val="F3F3F3"/>
                </a:solidFill>
              </a:rPr>
              <a:t>Зеленюк</a:t>
            </a:r>
            <a:r>
              <a:rPr lang="en-US" sz="2133" dirty="0" smtClean="0">
                <a:solidFill>
                  <a:srgbClr val="F3F3F3"/>
                </a:solidFill>
              </a:rPr>
              <a:t>, Application Architect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034" y="843800"/>
            <a:ext cx="1010199" cy="44836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/>
        </p:nvSpPr>
        <p:spPr>
          <a:xfrm>
            <a:off x="914383" y="5916800"/>
            <a:ext cx="1562000" cy="3032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>
            <a:noAutofit/>
          </a:bodyPr>
          <a:lstStyle/>
          <a:p>
            <a:r>
              <a:rPr lang="en" sz="1067" u="sng" dirty="0">
                <a:solidFill>
                  <a:schemeClr val="bg1">
                    <a:lumMod val="95000"/>
                  </a:schemeClr>
                </a:solidFill>
                <a:latin typeface="Proxima Nova" panose="020B0503030502060204" pitchFamily="34" charset="0"/>
                <a:ea typeface="Anonymous Pro" panose="02060609030202000504" pitchFamily="50" charset="0"/>
                <a:cs typeface="Ubuntu"/>
                <a:sym typeface="Ubuntu"/>
                <a:hlinkClick r:id="rId4"/>
              </a:rPr>
              <a:t>eleks.com</a:t>
            </a:r>
            <a:r>
              <a:rPr lang="en" sz="1067" u="sng" dirty="0">
                <a:solidFill>
                  <a:schemeClr val="bg1">
                    <a:lumMod val="95000"/>
                  </a:schemeClr>
                </a:solidFill>
                <a:latin typeface="Anonymous Pro" panose="02060609030202000504" pitchFamily="50" charset="0"/>
                <a:ea typeface="Anonymous Pro" panose="02060609030202000504" pitchFamily="50" charset="0"/>
                <a:cs typeface="Ubuntu"/>
                <a:sym typeface="Ubuntu"/>
                <a:hlinkClick r:id="rId4"/>
              </a:rPr>
              <a:t> </a:t>
            </a:r>
          </a:p>
        </p:txBody>
      </p:sp>
      <p:sp>
        <p:nvSpPr>
          <p:cNvPr id="8" name="Shape 69"/>
          <p:cNvSpPr txBox="1">
            <a:spLocks/>
          </p:cNvSpPr>
          <p:nvPr/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rgbClr val="FFFFFF"/>
              </a:buClr>
              <a:buFont typeface="Proxima Nova"/>
              <a:buNone/>
              <a:defRPr sz="4400" kern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2pPr>
            <a:lvl3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3pPr>
            <a:lvl4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4pPr>
            <a:lvl5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5pPr>
            <a:lvl6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6pPr>
            <a:lvl7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7pPr>
            <a:lvl8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8pPr>
            <a:lvl9pPr algn="ctr" rtl="0">
              <a:spcBef>
                <a:spcPts val="0"/>
              </a:spcBef>
              <a:buClr>
                <a:srgbClr val="FFFFFF"/>
              </a:buClr>
              <a:buSzPct val="100000"/>
              <a:defRPr sz="6400">
                <a:solidFill>
                  <a:srgbClr val="FFFFFF"/>
                </a:solidFill>
              </a:defRPr>
            </a:lvl9pPr>
          </a:lstStyle>
          <a:p>
            <a:r>
              <a:rPr lang="en" sz="3200" smtClean="0">
                <a:solidFill>
                  <a:srgbClr val="003DC7"/>
                </a:solidFill>
              </a:rPr>
              <a:t>Big blue heading</a:t>
            </a:r>
            <a:endParaRPr lang="en" sz="3200" dirty="0">
              <a:solidFill>
                <a:srgbClr val="003DC7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7669" y="3439859"/>
            <a:ext cx="3179380" cy="317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62358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3326131" y="365070"/>
            <a:ext cx="6017566" cy="1786395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>
                <a:cs typeface="Adobe Hebrew" panose="02040503050201020203" pitchFamily="18" charset="-79"/>
              </a:rPr>
              <a:t>Когда начинаешь проект с нуля</a:t>
            </a:r>
            <a:endParaRPr lang="en" sz="4267" dirty="0">
              <a:cs typeface="Adobe Hebrew" panose="02040503050201020203" pitchFamily="18" charset="-79"/>
            </a:endParaRPr>
          </a:p>
        </p:txBody>
      </p:sp>
      <p:pic>
        <p:nvPicPr>
          <p:cNvPr id="2" name="fullpack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84695" y="2059197"/>
            <a:ext cx="6122669" cy="409453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70705" y="128278"/>
            <a:ext cx="1721543" cy="17215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07" y="240736"/>
            <a:ext cx="1707744" cy="171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180914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4"/>
            <a:ext cx="10625958" cy="14127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algn="ctr"/>
            <a:r>
              <a:rPr lang="ru-RU" sz="4267" dirty="0" smtClean="0"/>
              <a:t>Что в итоге?</a:t>
            </a:r>
            <a:endParaRPr lang="ru-RU" sz="4267" dirty="0"/>
          </a:p>
        </p:txBody>
      </p:sp>
      <p:pic>
        <p:nvPicPr>
          <p:cNvPr id="3" name="unicor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8062" y="1890633"/>
            <a:ext cx="4326988" cy="3375050"/>
          </a:xfrm>
          <a:prstGeom prst="rect">
            <a:avLst/>
          </a:prstGeom>
        </p:spPr>
      </p:pic>
      <p:sp>
        <p:nvSpPr>
          <p:cNvPr id="5" name="Shape 84"/>
          <p:cNvSpPr txBox="1">
            <a:spLocks noGrp="1"/>
          </p:cNvSpPr>
          <p:nvPr>
            <p:ph type="body" idx="1"/>
          </p:nvPr>
        </p:nvSpPr>
        <p:spPr>
          <a:xfrm>
            <a:off x="4565050" y="1642999"/>
            <a:ext cx="6670509" cy="491745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b="0" dirty="0" smtClean="0">
                <a:latin typeface="Anonymous Pro" charset="0"/>
                <a:ea typeface="Anonymous Pro" charset="0"/>
                <a:cs typeface="Anonymous Pro" charset="0"/>
              </a:rPr>
              <a:t>Программа обросла библиотеками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err="1" smtClean="0">
                <a:latin typeface="Anonymous Pro" charset="0"/>
                <a:ea typeface="Anonymous Pro" charset="0"/>
                <a:cs typeface="Anonymous Pro" charset="0"/>
              </a:rPr>
              <a:t>Билд</a:t>
            </a:r>
            <a:r>
              <a:rPr lang="ru-RU" sz="2800" dirty="0" smtClean="0">
                <a:latin typeface="Anonymous Pro" charset="0"/>
                <a:ea typeface="Anonymous Pro" charset="0"/>
                <a:cs typeface="Anonymous Pro" charset="0"/>
              </a:rPr>
              <a:t> обрастает скриптами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>
                <a:latin typeface="Anonymous Pro" charset="0"/>
                <a:ea typeface="Anonymous Pro" charset="0"/>
                <a:cs typeface="Anonymous Pro" charset="0"/>
              </a:rPr>
              <a:t>Проект новыми требованиями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>
                <a:latin typeface="Anonymous Pro" charset="0"/>
                <a:ea typeface="Anonymous Pro" charset="0"/>
                <a:cs typeface="Anonymous Pro" charset="0"/>
              </a:rPr>
              <a:t>И новыми костылями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>
                <a:latin typeface="Anonymous Pro" charset="0"/>
                <a:ea typeface="Anonymous Pro" charset="0"/>
                <a:cs typeface="Anonymous Pro" charset="0"/>
              </a:rPr>
              <a:t>Много тяжелых тестов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b="0" dirty="0" smtClean="0">
                <a:latin typeface="Anonymous Pro" charset="0"/>
                <a:ea typeface="Anonymous Pro" charset="0"/>
                <a:cs typeface="Anonymous Pro" charset="0"/>
              </a:rPr>
              <a:t>Сложность растет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err="1" smtClean="0">
                <a:latin typeface="Anonymous Pro" charset="0"/>
                <a:ea typeface="Anonymous Pro" charset="0"/>
                <a:cs typeface="Anonymous Pro" charset="0"/>
              </a:rPr>
              <a:t>Рефакторить</a:t>
            </a:r>
            <a:r>
              <a:rPr lang="ru-RU" sz="2800" dirty="0" smtClean="0">
                <a:latin typeface="Anonymous Pro" charset="0"/>
                <a:ea typeface="Anonymous Pro" charset="0"/>
                <a:cs typeface="Anonymous Pro" charset="0"/>
              </a:rPr>
              <a:t> нет времени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b="0" dirty="0" smtClean="0">
                <a:latin typeface="Anonymous Pro" charset="0"/>
                <a:ea typeface="Anonymous Pro" charset="0"/>
                <a:cs typeface="Anonymous Pro" charset="0"/>
              </a:rPr>
              <a:t>Лепим сверху, сзади и по бокам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>
                <a:latin typeface="Anonymous Pro" charset="0"/>
                <a:ea typeface="Anonymous Pro" charset="0"/>
                <a:cs typeface="Anonymous Pro" charset="0"/>
              </a:rPr>
              <a:t>Производительность упала</a:t>
            </a:r>
            <a:endParaRPr lang="ru-RU" sz="2800" b="0" dirty="0" smtClean="0">
              <a:latin typeface="Anonymous Pro" charset="0"/>
              <a:ea typeface="Anonymous Pro" charset="0"/>
              <a:cs typeface="Anonymous Pro" charset="0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b="0" dirty="0" smtClean="0">
                <a:latin typeface="Anonymous Pro" charset="0"/>
                <a:ea typeface="Anonymous Pro" charset="0"/>
                <a:cs typeface="Anonymous Pro" charset="0"/>
              </a:rPr>
              <a:t>А давайте перепишем с нуля?</a:t>
            </a:r>
            <a:endParaRPr lang="en" sz="2800" b="0" dirty="0">
              <a:latin typeface="Anonymous Pro" charset="0"/>
              <a:ea typeface="Anonymous Pro" charset="0"/>
              <a:cs typeface="Anonymou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78757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7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4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9" fill="hold">
                      <p:stCondLst>
                        <p:cond delay="0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170847" y="419775"/>
            <a:ext cx="5945610" cy="1786395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en-US" sz="4267" smtClean="0">
                <a:cs typeface="Adobe Hebrew" panose="02040503050201020203" pitchFamily="18" charset="-79"/>
              </a:rPr>
              <a:t/>
            </a:r>
            <a:br>
              <a:rPr lang="en-US" sz="4267" smtClean="0">
                <a:cs typeface="Adobe Hebrew" panose="02040503050201020203" pitchFamily="18" charset="-79"/>
              </a:rPr>
            </a:br>
            <a:r>
              <a:rPr lang="en-US" sz="4267">
                <a:cs typeface="Adobe Hebrew" panose="02040503050201020203" pitchFamily="18" charset="-79"/>
              </a:rPr>
              <a:t/>
            </a:r>
            <a:br>
              <a:rPr lang="en-US" sz="4267">
                <a:cs typeface="Adobe Hebrew" panose="02040503050201020203" pitchFamily="18" charset="-79"/>
              </a:rPr>
            </a:br>
            <a:endParaRPr lang="en" sz="4267" dirty="0">
              <a:cs typeface="Adobe Hebrew" panose="02040503050201020203" pitchFamily="18" charset="-79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376" y="79431"/>
            <a:ext cx="5164624" cy="677856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8080" y="4930863"/>
            <a:ext cx="639190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>
                <a:latin typeface="Proxima Nova" charset="0"/>
                <a:ea typeface="Proxima Nova" charset="0"/>
                <a:cs typeface="Proxima Nova" charset="0"/>
              </a:rPr>
              <a:t>Начать с чистого листа </a:t>
            </a:r>
            <a:r>
              <a:rPr lang="ru-RU" sz="2800" dirty="0" smtClean="0">
                <a:latin typeface="Proxima Nova" charset="0"/>
                <a:ea typeface="Proxima Nova" charset="0"/>
                <a:cs typeface="Proxima Nova" charset="0"/>
              </a:rPr>
              <a:t>нетрудно.</a:t>
            </a:r>
            <a:endParaRPr lang="en-US" sz="2800" dirty="0" smtClean="0">
              <a:latin typeface="Proxima Nova" charset="0"/>
              <a:ea typeface="Proxima Nova" charset="0"/>
              <a:cs typeface="Proxima Nova" charset="0"/>
            </a:endParaRPr>
          </a:p>
          <a:p>
            <a:r>
              <a:rPr lang="ru-RU" sz="2800" dirty="0" smtClean="0">
                <a:latin typeface="Proxima Nova" charset="0"/>
                <a:ea typeface="Proxima Nova" charset="0"/>
                <a:cs typeface="Proxima Nova" charset="0"/>
              </a:rPr>
              <a:t>Трудно </a:t>
            </a:r>
            <a:r>
              <a:rPr lang="ru-RU" sz="2800" dirty="0">
                <a:latin typeface="Proxima Nova" charset="0"/>
                <a:ea typeface="Proxima Nova" charset="0"/>
                <a:cs typeface="Proxima Nova" charset="0"/>
              </a:rPr>
              <a:t>изменить почерк</a:t>
            </a:r>
            <a:r>
              <a:rPr lang="ru-RU" sz="2800" dirty="0" smtClean="0">
                <a:latin typeface="Proxima Nova" charset="0"/>
                <a:ea typeface="Proxima Nova" charset="0"/>
                <a:cs typeface="Proxima Nova" charset="0"/>
              </a:rPr>
              <a:t>.</a:t>
            </a:r>
            <a:endParaRPr lang="en-US" sz="2800" dirty="0" smtClean="0">
              <a:latin typeface="Proxima Nova" charset="0"/>
              <a:ea typeface="Proxima Nova" charset="0"/>
              <a:cs typeface="Proxima Nova" charset="0"/>
            </a:endParaRPr>
          </a:p>
          <a:p>
            <a:pPr algn="r"/>
            <a:r>
              <a:rPr lang="ru-RU" sz="2800" dirty="0" smtClean="0">
                <a:latin typeface="Proxima Nova" charset="0"/>
                <a:ea typeface="Proxima Nova" charset="0"/>
                <a:cs typeface="Proxima Nova" charset="0"/>
              </a:rPr>
              <a:t>П. Коэльо</a:t>
            </a:r>
            <a:endParaRPr lang="en-US" sz="2800" dirty="0">
              <a:latin typeface="Proxima Nova" charset="0"/>
              <a:ea typeface="Proxima Nova" charset="0"/>
              <a:cs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76818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2337" y="477834"/>
            <a:ext cx="5199663" cy="2729823"/>
          </a:xfrm>
          <a:prstGeom prst="rect">
            <a:avLst/>
          </a:prstGeom>
        </p:spPr>
      </p:pic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4"/>
            <a:ext cx="9739085" cy="14127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/>
              <a:t>Избыточная сложность.</a:t>
            </a:r>
            <a:br>
              <a:rPr lang="ru-RU" sz="4267" dirty="0" smtClean="0"/>
            </a:br>
            <a:r>
              <a:rPr lang="ru-RU" sz="4267" dirty="0" smtClean="0"/>
              <a:t>Что к ней приводит?</a:t>
            </a:r>
            <a:endParaRPr lang="en" sz="4267"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2" y="3090040"/>
            <a:ext cx="10671542" cy="3668112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Решение несуществующих проблем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Лишние 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зависимости для решения простых задач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Слишком умные модули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Непродуманные 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решения и лишние абстракции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err="1" smtClean="0">
                <a:latin typeface="Anonymous Pro"/>
                <a:ea typeface="Anonymous Pro"/>
                <a:cs typeface="Anonymous Pro"/>
                <a:sym typeface="Anonymous Pro"/>
              </a:rPr>
              <a:t>Рефакторинг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 </a:t>
            </a:r>
            <a:r>
              <a:rPr lang="mr-IN" dirty="0" smtClean="0">
                <a:latin typeface="Anonymous Pro"/>
                <a:ea typeface="Anonymous Pro"/>
                <a:cs typeface="Anonymous Pro"/>
                <a:sym typeface="Anonymous Pro"/>
              </a:rPr>
              <a:t>–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 преждевременный или запоздалый</a:t>
            </a:r>
          </a:p>
        </p:txBody>
      </p:sp>
    </p:spTree>
    <p:extLst>
      <p:ext uri="{BB962C8B-B14F-4D97-AF65-F5344CB8AC3E}">
        <p14:creationId xmlns:p14="http://schemas.microsoft.com/office/powerpoint/2010/main" val="1601679714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588581" y="477835"/>
            <a:ext cx="10671543" cy="944566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/>
              <a:t>Велосипеды</a:t>
            </a:r>
            <a:endParaRPr lang="en" sz="4267"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2" y="3881762"/>
            <a:ext cx="5573486" cy="2782509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Выбираем только нужное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Больше понимания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Меньше лишней сложности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Проще изменить</a:t>
            </a: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  <p:sp>
        <p:nvSpPr>
          <p:cNvPr id="6" name="Shape 78"/>
          <p:cNvSpPr txBox="1">
            <a:spLocks noGrp="1"/>
          </p:cNvSpPr>
          <p:nvPr>
            <p:ph type="body" idx="4294967295"/>
          </p:nvPr>
        </p:nvSpPr>
        <p:spPr>
          <a:xfrm>
            <a:off x="6183088" y="3881762"/>
            <a:ext cx="5544455" cy="2397949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Долгий старт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Нужно поддерживать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Свое не всегда лучшее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  <p:pic>
        <p:nvPicPr>
          <p:cNvPr id="2" name="bike3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5372" y="477835"/>
            <a:ext cx="6124414" cy="34296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09601" y="1823339"/>
            <a:ext cx="32015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Proxima Nova" charset="0"/>
                <a:ea typeface="Proxima Nova" charset="0"/>
                <a:cs typeface="Proxima Nova" charset="0"/>
              </a:rPr>
              <a:t>П</a:t>
            </a:r>
            <a:r>
              <a:rPr lang="ru-RU" dirty="0" smtClean="0">
                <a:latin typeface="Proxima Nova" charset="0"/>
                <a:ea typeface="Proxima Nova" charset="0"/>
                <a:cs typeface="Proxima Nova" charset="0"/>
              </a:rPr>
              <a:t>реимущества </a:t>
            </a:r>
            <a:r>
              <a:rPr lang="ru-RU" dirty="0">
                <a:latin typeface="Proxima Nova" charset="0"/>
                <a:ea typeface="Proxima Nova" charset="0"/>
                <a:cs typeface="Proxima Nova" charset="0"/>
              </a:rPr>
              <a:t>и недостатки</a:t>
            </a:r>
            <a:endParaRPr lang="en-US" dirty="0">
              <a:latin typeface="Proxima Nova" charset="0"/>
              <a:ea typeface="Proxima Nova" charset="0"/>
              <a:cs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402049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78" grpId="0" build="p"/>
      <p:bldP spid="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4"/>
            <a:ext cx="10671543" cy="82544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err="1" smtClean="0"/>
              <a:t>Бройлерплейты</a:t>
            </a:r>
            <a:endParaRPr lang="en" sz="2800"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2" y="3881762"/>
            <a:ext cx="5573486" cy="2782509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Экономит время (вначале)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Фокусируемся на задаче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Поддерживается (иногда)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en-US" dirty="0" smtClean="0">
                <a:latin typeface="Anonymous Pro"/>
                <a:ea typeface="Anonymous Pro"/>
                <a:cs typeface="Anonymous Pro"/>
                <a:sym typeface="Anonymous Pro"/>
              </a:rPr>
              <a:t>Full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-</a:t>
            </a:r>
            <a:r>
              <a:rPr lang="en-US" dirty="0" smtClean="0">
                <a:latin typeface="Anonymous Pro"/>
                <a:ea typeface="Anonymous Pro"/>
                <a:cs typeface="Anonymous Pro"/>
                <a:sym typeface="Anonymous Pro"/>
              </a:rPr>
              <a:t>featured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Стандартный стек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  <p:sp>
        <p:nvSpPr>
          <p:cNvPr id="6" name="Shape 78"/>
          <p:cNvSpPr txBox="1">
            <a:spLocks noGrp="1"/>
          </p:cNvSpPr>
          <p:nvPr>
            <p:ph type="body" idx="4294967295"/>
          </p:nvPr>
        </p:nvSpPr>
        <p:spPr>
          <a:xfrm>
            <a:off x="6183088" y="3881762"/>
            <a:ext cx="5544455" cy="2782509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Много лишнего</a:t>
            </a: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Много магии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Трудно 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расширять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  <p:pic>
        <p:nvPicPr>
          <p:cNvPr id="4" name="robo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83088" y="452762"/>
            <a:ext cx="5715000" cy="3429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09601" y="1823339"/>
            <a:ext cx="32015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Proxima Nova" charset="0"/>
                <a:ea typeface="Proxima Nova" charset="0"/>
                <a:cs typeface="Proxima Nova" charset="0"/>
              </a:rPr>
              <a:t>П</a:t>
            </a:r>
            <a:r>
              <a:rPr lang="ru-RU" dirty="0" smtClean="0">
                <a:latin typeface="Proxima Nova" charset="0"/>
                <a:ea typeface="Proxima Nova" charset="0"/>
                <a:cs typeface="Proxima Nova" charset="0"/>
              </a:rPr>
              <a:t>реимущества </a:t>
            </a:r>
            <a:r>
              <a:rPr lang="ru-RU" dirty="0">
                <a:latin typeface="Proxima Nova" charset="0"/>
                <a:ea typeface="Proxima Nova" charset="0"/>
                <a:cs typeface="Proxima Nova" charset="0"/>
              </a:rPr>
              <a:t>и недостатки</a:t>
            </a:r>
            <a:endParaRPr lang="en-US" dirty="0">
              <a:latin typeface="Proxima Nova" charset="0"/>
              <a:ea typeface="Proxima Nova" charset="0"/>
              <a:cs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74472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9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78" grpId="0" build="p"/>
      <p:bldP spid="6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578071" y="477835"/>
            <a:ext cx="10671543" cy="130447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/>
              <a:t>Теплый рельсовый</a:t>
            </a:r>
            <a:r>
              <a:rPr lang="en-US" sz="4267" dirty="0" smtClean="0"/>
              <a:t> CLI</a:t>
            </a:r>
            <a:endParaRPr lang="en" sz="4267"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2" y="3881762"/>
            <a:ext cx="5573486" cy="2813506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Стандартный подход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Меньше рутины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Ускоряет вход в проект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Ускоряет разработку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Само-</a:t>
            </a:r>
            <a:r>
              <a:rPr lang="ru-RU" dirty="0" err="1" smtClean="0">
                <a:latin typeface="Anonymous Pro"/>
                <a:ea typeface="Anonymous Pro"/>
                <a:cs typeface="Anonymous Pro"/>
                <a:sym typeface="Anonymous Pro"/>
              </a:rPr>
              <a:t>документируемость</a:t>
            </a: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  <p:sp>
        <p:nvSpPr>
          <p:cNvPr id="6" name="Shape 78"/>
          <p:cNvSpPr txBox="1">
            <a:spLocks noGrp="1"/>
          </p:cNvSpPr>
          <p:nvPr>
            <p:ph type="body" idx="4294967295"/>
          </p:nvPr>
        </p:nvSpPr>
        <p:spPr>
          <a:xfrm>
            <a:off x="6183088" y="3881762"/>
            <a:ext cx="5544455" cy="2397949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Много лишнего кода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Жесткие рамки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Постоянная доработка шаблонов</a:t>
            </a: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  <p:pic>
        <p:nvPicPr>
          <p:cNvPr id="3" name="nonstop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74236" y="486116"/>
            <a:ext cx="4520831" cy="339564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09601" y="1823339"/>
            <a:ext cx="32015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Proxima Nova" charset="0"/>
                <a:ea typeface="Proxima Nova" charset="0"/>
                <a:cs typeface="Proxima Nova" charset="0"/>
              </a:rPr>
              <a:t>П</a:t>
            </a:r>
            <a:r>
              <a:rPr lang="ru-RU" dirty="0" smtClean="0">
                <a:latin typeface="Proxima Nova" charset="0"/>
                <a:ea typeface="Proxima Nova" charset="0"/>
                <a:cs typeface="Proxima Nova" charset="0"/>
              </a:rPr>
              <a:t>реимущества </a:t>
            </a:r>
            <a:r>
              <a:rPr lang="ru-RU" dirty="0">
                <a:latin typeface="Proxima Nova" charset="0"/>
                <a:ea typeface="Proxima Nova" charset="0"/>
                <a:cs typeface="Proxima Nova" charset="0"/>
              </a:rPr>
              <a:t>и недостатки</a:t>
            </a:r>
            <a:endParaRPr lang="en-US" dirty="0">
              <a:latin typeface="Proxima Nova" charset="0"/>
              <a:ea typeface="Proxima Nova" charset="0"/>
              <a:cs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73936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9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78" grpId="0" build="p"/>
      <p:bldP spid="6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5"/>
            <a:ext cx="10671543" cy="130447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/>
              <a:t>Гибридный подход</a:t>
            </a:r>
            <a:endParaRPr lang="en" sz="4267"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1" y="3881762"/>
            <a:ext cx="10797151" cy="2813506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Изучить лучшие решения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Выбрать наиболее подходящее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Пересобрать 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с 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нуля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Создать шаблоны для </a:t>
            </a:r>
            <a:r>
              <a:rPr lang="en-US" dirty="0" smtClean="0">
                <a:latin typeface="Anonymous Pro"/>
                <a:ea typeface="Anonymous Pro"/>
                <a:cs typeface="Anonymous Pro"/>
                <a:sym typeface="Anonymous Pro"/>
              </a:rPr>
              <a:t>CLI</a:t>
            </a: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  <p:pic>
        <p:nvPicPr>
          <p:cNvPr id="2" name="safe-bik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40013" y="477835"/>
            <a:ext cx="5266739" cy="281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876654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7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5"/>
            <a:ext cx="10671543" cy="130447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>
                <a:latin typeface="Proxima Nova" charset="0"/>
                <a:ea typeface="Proxima Nova" charset="0"/>
                <a:cs typeface="Proxima Nova" charset="0"/>
              </a:rPr>
              <a:t>С чего начать?</a:t>
            </a:r>
            <a:endParaRPr lang="en" sz="4267" dirty="0"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1" y="1975945"/>
            <a:ext cx="10797151" cy="4719323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Осмыслить требования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Изучить внешние модули и </a:t>
            </a:r>
            <a:r>
              <a:rPr lang="en-US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3party</a:t>
            </a:r>
            <a:endParaRPr lang="ru-RU" dirty="0" smtClean="0">
              <a:latin typeface="Proxima Nova" charset="0"/>
              <a:ea typeface="Proxima Nova" charset="0"/>
              <a:cs typeface="Proxima Nova" charset="0"/>
              <a:sym typeface="Anonymous Pro"/>
            </a:endParaRP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Быстрый </a:t>
            </a: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прототип на </a:t>
            </a:r>
            <a:r>
              <a:rPr lang="ru-RU" dirty="0" err="1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бойлерплейте</a:t>
            </a: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 и </a:t>
            </a:r>
            <a:r>
              <a:rPr lang="ru-RU" dirty="0" err="1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фидбек</a:t>
            </a:r>
            <a:endParaRPr lang="ru-RU" dirty="0" smtClean="0">
              <a:latin typeface="Proxima Nova" charset="0"/>
              <a:ea typeface="Proxima Nova" charset="0"/>
              <a:cs typeface="Proxima Nova" charset="0"/>
              <a:sym typeface="Anonymous Pro"/>
            </a:endParaRP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Продумать </a:t>
            </a:r>
            <a:r>
              <a:rPr lang="ru-RU" dirty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тестовое </a:t>
            </a: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окружение</a:t>
            </a:r>
            <a:endParaRPr lang="ru-RU" dirty="0" smtClean="0">
              <a:latin typeface="Proxima Nova" charset="0"/>
              <a:ea typeface="Proxima Nova" charset="0"/>
              <a:cs typeface="Proxima Nova" charset="0"/>
              <a:sym typeface="Anonymous Pro"/>
            </a:endParaRP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Настроить спецификацию </a:t>
            </a:r>
            <a:r>
              <a:rPr lang="ru-RU" dirty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(</a:t>
            </a:r>
            <a:r>
              <a:rPr lang="en-US" dirty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Swagger, etc.</a:t>
            </a: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)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Настроить код стандарты: </a:t>
            </a:r>
            <a:r>
              <a:rPr lang="en-US" dirty="0" err="1">
                <a:latin typeface="Proxima Nova" charset="0"/>
                <a:ea typeface="Proxima Nova" charset="0"/>
                <a:cs typeface="Proxima Nova" charset="0"/>
                <a:sym typeface="Anonymous Pro"/>
              </a:rPr>
              <a:t>EditorConfig</a:t>
            </a:r>
            <a:r>
              <a:rPr lang="ru-RU" dirty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 и линтеры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Переосмыслить </a:t>
            </a:r>
            <a:r>
              <a:rPr lang="ru-RU" dirty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и </a:t>
            </a: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переписать</a:t>
            </a:r>
          </a:p>
        </p:txBody>
      </p:sp>
    </p:spTree>
    <p:extLst>
      <p:ext uri="{BB962C8B-B14F-4D97-AF65-F5344CB8AC3E}">
        <p14:creationId xmlns:p14="http://schemas.microsoft.com/office/powerpoint/2010/main" val="2086977493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5"/>
            <a:ext cx="10671543" cy="130447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>
                <a:latin typeface="Proxima Nova" charset="0"/>
                <a:ea typeface="Proxima Nova" charset="0"/>
                <a:cs typeface="Proxima Nova" charset="0"/>
              </a:rPr>
              <a:t>Что </a:t>
            </a:r>
            <a:r>
              <a:rPr lang="ru-RU" sz="4267" dirty="0" smtClean="0">
                <a:latin typeface="Proxima Nova" charset="0"/>
                <a:ea typeface="Proxima Nova" charset="0"/>
                <a:cs typeface="Proxima Nova" charset="0"/>
              </a:rPr>
              <a:t>стоит отложить</a:t>
            </a:r>
            <a:r>
              <a:rPr lang="ru-RU" sz="4267" dirty="0" smtClean="0">
                <a:latin typeface="Proxima Nova" charset="0"/>
                <a:ea typeface="Proxima Nova" charset="0"/>
                <a:cs typeface="Proxima Nova" charset="0"/>
              </a:rPr>
              <a:t>?</a:t>
            </a:r>
            <a:endParaRPr lang="en" sz="4267" dirty="0"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1" y="3163614"/>
            <a:ext cx="8660523" cy="3142771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Твердый выбор 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технологий</a:t>
            </a:r>
            <a:endParaRPr lang="en-US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Глубокую декомпозицию на модули</a:t>
            </a:r>
            <a:endParaRPr lang="en-US" dirty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Внедрение 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абстракций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dirty="0" smtClean="0">
                <a:latin typeface="Anonymous Pro"/>
                <a:ea typeface="Anonymous Pro"/>
                <a:cs typeface="Anonymous Pro"/>
                <a:sym typeface="Anonymous Pro"/>
              </a:rPr>
              <a:t>DRY 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принцип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Принятия решений в мелких деталях</a:t>
            </a:r>
          </a:p>
        </p:txBody>
      </p:sp>
      <p:sp>
        <p:nvSpPr>
          <p:cNvPr id="4" name="Shape 76"/>
          <p:cNvSpPr txBox="1">
            <a:spLocks/>
          </p:cNvSpPr>
          <p:nvPr/>
        </p:nvSpPr>
        <p:spPr>
          <a:xfrm>
            <a:off x="609602" y="1476316"/>
            <a:ext cx="5139558" cy="173984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rgbClr val="003DC7"/>
              </a:buClr>
              <a:buFont typeface="Proxima Nova"/>
              <a:buNone/>
              <a:defRPr sz="4400" kern="1200">
                <a:solidFill>
                  <a:srgbClr val="003DC7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r>
              <a:rPr lang="en-US" sz="8000" b="1" i="1" dirty="0" smtClean="0">
                <a:latin typeface="Proxima Nova" charset="0"/>
                <a:ea typeface="Proxima Nova" charset="0"/>
                <a:cs typeface="Proxima Nova" charset="0"/>
              </a:rPr>
              <a:t>YAGNI</a:t>
            </a:r>
          </a:p>
          <a:p>
            <a:r>
              <a:rPr lang="en-US" sz="2000" b="1" i="1" dirty="0" smtClean="0">
                <a:latin typeface="Proxima Nova" charset="0"/>
                <a:ea typeface="Proxima Nova" charset="0"/>
                <a:cs typeface="Proxima Nova" charset="0"/>
              </a:rPr>
              <a:t>You </a:t>
            </a:r>
            <a:r>
              <a:rPr lang="en-US" sz="2000" b="1" i="1" dirty="0" err="1" smtClean="0">
                <a:latin typeface="Proxima Nova" charset="0"/>
                <a:ea typeface="Proxima Nova" charset="0"/>
                <a:cs typeface="Proxima Nova" charset="0"/>
              </a:rPr>
              <a:t>Ain’t</a:t>
            </a:r>
            <a:r>
              <a:rPr lang="en-US" sz="2000" b="1" i="1" dirty="0" smtClean="0">
                <a:latin typeface="Proxima Nova" charset="0"/>
                <a:ea typeface="Proxima Nova" charset="0"/>
                <a:cs typeface="Proxima Nova" charset="0"/>
              </a:rPr>
              <a:t> </a:t>
            </a:r>
            <a:r>
              <a:rPr lang="en-US" sz="2000" b="1" i="1" dirty="0" err="1" smtClean="0">
                <a:latin typeface="Proxima Nova" charset="0"/>
                <a:ea typeface="Proxima Nova" charset="0"/>
                <a:cs typeface="Proxima Nova" charset="0"/>
              </a:rPr>
              <a:t>Gonna</a:t>
            </a:r>
            <a:r>
              <a:rPr lang="en-US" sz="2000" b="1" i="1" dirty="0" smtClean="0">
                <a:latin typeface="Proxima Nova" charset="0"/>
                <a:ea typeface="Proxima Nova" charset="0"/>
                <a:cs typeface="Proxima Nova" charset="0"/>
              </a:rPr>
              <a:t> Need It!</a:t>
            </a:r>
            <a:endParaRPr lang="en" sz="2000" b="1" i="1" dirty="0">
              <a:latin typeface="Proxima Nova" charset="0"/>
              <a:ea typeface="Proxima Nova" charset="0"/>
              <a:cs typeface="Proxima Nov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343095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779009" y="488343"/>
            <a:ext cx="4806000" cy="114320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>
                <a:cs typeface="Adobe Hebrew" panose="02040503050201020203" pitchFamily="18" charset="-79"/>
              </a:rPr>
              <a:t>О чем доклад</a:t>
            </a:r>
            <a:endParaRPr lang="en" sz="4267" dirty="0">
              <a:cs typeface="Adobe Hebrew" panose="02040503050201020203" pitchFamily="18" charset="-79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779009" y="1502979"/>
            <a:ext cx="8659281" cy="5138888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pPr marL="609585" indent="-406390">
              <a:lnSpc>
                <a:spcPct val="115000"/>
              </a:lnSpc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/>
              <a:t>Хорошее окружение</a:t>
            </a:r>
          </a:p>
          <a:p>
            <a:pPr marL="609585" indent="-406390">
              <a:lnSpc>
                <a:spcPct val="115000"/>
              </a:lnSpc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/>
              <a:t>Хорошее </a:t>
            </a:r>
            <a:r>
              <a:rPr lang="en-US" sz="2800" dirty="0" smtClean="0"/>
              <a:t>JS </a:t>
            </a:r>
            <a:r>
              <a:rPr lang="ru-RU" sz="2800" dirty="0" smtClean="0"/>
              <a:t>окружение</a:t>
            </a:r>
          </a:p>
          <a:p>
            <a:pPr marL="609585" indent="-406390">
              <a:lnSpc>
                <a:spcPct val="115000"/>
              </a:lnSpc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/>
              <a:t>Мой </a:t>
            </a:r>
            <a:r>
              <a:rPr lang="ru-RU" sz="2800" dirty="0" smtClean="0"/>
              <a:t>первый Энтерпрайз</a:t>
            </a:r>
          </a:p>
          <a:p>
            <a:pPr marL="609585" indent="-406390">
              <a:lnSpc>
                <a:spcPct val="115000"/>
              </a:lnSpc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/>
              <a:t>Менее продвинутые проекты</a:t>
            </a:r>
          </a:p>
          <a:p>
            <a:pPr marL="609585" indent="-406390">
              <a:lnSpc>
                <a:spcPct val="115000"/>
              </a:lnSpc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uk-UA" sz="2800" dirty="0" smtClean="0"/>
              <a:t>Пишем </a:t>
            </a:r>
            <a:r>
              <a:rPr lang="uk-UA" sz="2800" dirty="0" smtClean="0"/>
              <a:t>с </a:t>
            </a:r>
            <a:r>
              <a:rPr lang="uk-UA" sz="2800" dirty="0" smtClean="0"/>
              <a:t>нуля</a:t>
            </a:r>
            <a:endParaRPr lang="ru-RU" sz="2800" dirty="0" smtClean="0"/>
          </a:p>
          <a:p>
            <a:pPr marL="609585" indent="-406390">
              <a:lnSpc>
                <a:spcPct val="115000"/>
              </a:lnSpc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/>
              <a:t>Что делать со сложностью?</a:t>
            </a:r>
            <a:endParaRPr lang="en-US" sz="2800" dirty="0" smtClean="0"/>
          </a:p>
          <a:p>
            <a:pPr marL="609585" indent="-406390">
              <a:lnSpc>
                <a:spcPct val="115000"/>
              </a:lnSpc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err="1" smtClean="0"/>
              <a:t>Бройлерплейты</a:t>
            </a:r>
            <a:r>
              <a:rPr lang="ru-RU" sz="2800" dirty="0" smtClean="0"/>
              <a:t> против велосипедов</a:t>
            </a:r>
          </a:p>
          <a:p>
            <a:pPr marL="609585" indent="-406390">
              <a:lnSpc>
                <a:spcPct val="115000"/>
              </a:lnSpc>
              <a:buClr>
                <a:srgbClr val="1432E4"/>
              </a:buClr>
              <a:buSzPct val="66666"/>
              <a:buFont typeface="Proxima Nova"/>
              <a:buChar char="●"/>
            </a:pPr>
            <a:r>
              <a:rPr lang="ru-RU" sz="2800" dirty="0" smtClean="0"/>
              <a:t>Теплый рельсовый </a:t>
            </a:r>
            <a:r>
              <a:rPr lang="en-US" sz="2800" dirty="0" smtClean="0"/>
              <a:t>CLI</a:t>
            </a:r>
            <a:endParaRPr lang="ru-RU" sz="2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2290" y="0"/>
            <a:ext cx="1229710" cy="1229710"/>
          </a:xfrm>
          <a:prstGeom prst="rect">
            <a:avLst/>
          </a:prstGeom>
        </p:spPr>
      </p:pic>
      <p:sp>
        <p:nvSpPr>
          <p:cNvPr id="5" name="Shape 60"/>
          <p:cNvSpPr txBox="1">
            <a:spLocks/>
          </p:cNvSpPr>
          <p:nvPr/>
        </p:nvSpPr>
        <p:spPr>
          <a:xfrm>
            <a:off x="5498919" y="75408"/>
            <a:ext cx="5549462" cy="77593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rgbClr val="003DC7"/>
              </a:buClr>
              <a:buFont typeface="Proxima Nova"/>
              <a:buNone/>
              <a:defRPr sz="4400" kern="1200">
                <a:solidFill>
                  <a:srgbClr val="003DC7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pPr algn="r"/>
            <a:r>
              <a:rPr lang="ru-RU" sz="1400" smtClean="0"/>
              <a:t>Сбалансированное окружение</a:t>
            </a:r>
          </a:p>
          <a:p>
            <a:pPr algn="r"/>
            <a:r>
              <a:rPr lang="ru-RU" sz="1400" dirty="0" smtClean="0"/>
              <a:t>для вашей продуктивности,</a:t>
            </a:r>
          </a:p>
          <a:p>
            <a:pPr algn="r"/>
            <a:r>
              <a:rPr lang="ru-RU" sz="1400" dirty="0" smtClean="0"/>
              <a:t>Алексей </a:t>
            </a:r>
            <a:r>
              <a:rPr lang="ru-RU" sz="1400" dirty="0" err="1" smtClean="0"/>
              <a:t>Зеленюк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80890443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5"/>
            <a:ext cx="10671543" cy="130447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en-US" sz="4267" dirty="0" smtClean="0"/>
              <a:t>Fake it until you make it!</a:t>
            </a:r>
            <a:endParaRPr lang="en" sz="4267"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1" y="2627586"/>
            <a:ext cx="10797151" cy="4067682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err="1" smtClean="0">
                <a:latin typeface="Anonymous Pro"/>
                <a:ea typeface="Anonymous Pro"/>
                <a:cs typeface="Anonymous Pro"/>
                <a:sym typeface="Anonymous Pro"/>
              </a:rPr>
              <a:t>Хардкодим</a:t>
            </a: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 все что неясно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dirty="0" smtClean="0">
                <a:latin typeface="Anonymous Pro"/>
                <a:ea typeface="Anonymous Pro"/>
                <a:cs typeface="Anonymous Pro"/>
                <a:sym typeface="Anonymous Pro"/>
              </a:rPr>
              <a:t>Mocks &amp; Stubs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Оставляем место для маневра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Монолитный код, готовый к декомпозиции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Не боимся ломать и выкидывать код</a:t>
            </a:r>
            <a:endParaRPr lang="en-US" dirty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</p:spTree>
    <p:extLst>
      <p:ext uri="{BB962C8B-B14F-4D97-AF65-F5344CB8AC3E}">
        <p14:creationId xmlns:p14="http://schemas.microsoft.com/office/powerpoint/2010/main" val="10423822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5"/>
            <a:ext cx="10671543" cy="130447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>
                <a:latin typeface="Proxima Nova" charset="0"/>
                <a:ea typeface="Proxima Nova" charset="0"/>
                <a:cs typeface="Proxima Nova" charset="0"/>
              </a:rPr>
              <a:t>Масштабирование</a:t>
            </a:r>
            <a:endParaRPr lang="en" sz="4267" dirty="0"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1" y="1975945"/>
            <a:ext cx="10797151" cy="4719323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SOLID </a:t>
            </a: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принципы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Компонентная архитектура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Контейнеры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Композиция вместо наследования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Постоянный </a:t>
            </a:r>
            <a:r>
              <a:rPr lang="ru-RU" dirty="0" err="1">
                <a:latin typeface="Proxima Nova" charset="0"/>
                <a:ea typeface="Proxima Nova" charset="0"/>
                <a:cs typeface="Proxima Nova" charset="0"/>
                <a:sym typeface="Anonymous Pro"/>
              </a:rPr>
              <a:t>р</a:t>
            </a:r>
            <a:r>
              <a:rPr lang="ru-RU" dirty="0" err="1" smtClean="0">
                <a:latin typeface="Proxima Nova" charset="0"/>
                <a:ea typeface="Proxima Nova" charset="0"/>
                <a:cs typeface="Proxima Nova" charset="0"/>
                <a:sym typeface="Anonymous Pro"/>
              </a:rPr>
              <a:t>ефакторинг</a:t>
            </a:r>
            <a:endParaRPr lang="ru-RU" dirty="0" smtClean="0">
              <a:latin typeface="Proxima Nova" charset="0"/>
              <a:ea typeface="Proxima Nova" charset="0"/>
              <a:cs typeface="Proxima Nova" charset="0"/>
              <a:sym typeface="Anonymous Pro"/>
            </a:endParaRPr>
          </a:p>
        </p:txBody>
      </p:sp>
    </p:spTree>
    <p:extLst>
      <p:ext uri="{BB962C8B-B14F-4D97-AF65-F5344CB8AC3E}">
        <p14:creationId xmlns:p14="http://schemas.microsoft.com/office/powerpoint/2010/main" val="204775312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5"/>
            <a:ext cx="10671543" cy="130447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/>
              <a:t>О </a:t>
            </a:r>
            <a:r>
              <a:rPr lang="ru-RU" sz="4267" dirty="0" smtClean="0"/>
              <a:t>Команде</a:t>
            </a:r>
            <a:endParaRPr lang="en" sz="4267" dirty="0"/>
          </a:p>
        </p:txBody>
      </p:sp>
      <p:pic>
        <p:nvPicPr>
          <p:cNvPr id="2" name="panda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00497" y="440545"/>
            <a:ext cx="5138244" cy="383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688059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5"/>
            <a:ext cx="10671543" cy="1304470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>
                <a:latin typeface="Proxima Nova" charset="0"/>
                <a:ea typeface="Proxima Nova" charset="0"/>
                <a:cs typeface="Proxima Nova" charset="0"/>
              </a:rPr>
              <a:t>Хорошее окружение:</a:t>
            </a:r>
            <a:endParaRPr lang="en" sz="4267" dirty="0"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1" y="3090041"/>
            <a:ext cx="10797151" cy="3605227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Простое в понимании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Быстро отзывается на изменение или ошибку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Минимизирует рутинные операции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Хорошо расширяется</a:t>
            </a:r>
          </a:p>
          <a:p>
            <a:pPr marL="734478" indent="-51435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dirty="0" smtClean="0">
                <a:latin typeface="Anonymous Pro"/>
                <a:ea typeface="Anonymous Pro"/>
                <a:cs typeface="Anonymous Pro"/>
                <a:sym typeface="Anonymous Pro"/>
              </a:rPr>
              <a:t>Переносимо на платформы</a:t>
            </a:r>
            <a:endParaRPr lang="ru-RU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</p:spTree>
    <p:extLst>
      <p:ext uri="{BB962C8B-B14F-4D97-AF65-F5344CB8AC3E}">
        <p14:creationId xmlns:p14="http://schemas.microsoft.com/office/powerpoint/2010/main" val="213437999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4"/>
            <a:ext cx="7819696" cy="14127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/>
              <a:t>Хорошее </a:t>
            </a:r>
            <a:r>
              <a:rPr lang="en-US" sz="4267" dirty="0" smtClean="0"/>
              <a:t>JS </a:t>
            </a:r>
            <a:r>
              <a:rPr lang="ru-RU" sz="4267" dirty="0" smtClean="0"/>
              <a:t>окружение</a:t>
            </a:r>
            <a:endParaRPr lang="en" sz="4267"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2" y="1986455"/>
            <a:ext cx="10671542" cy="4095031"/>
          </a:xfrm>
          <a:prstGeom prst="rect">
            <a:avLst/>
          </a:prstGeom>
        </p:spPr>
        <p:txBody>
          <a:bodyPr vert="horz" lIns="121900" tIns="121900" rIns="121900" bIns="121900" numCol="2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Package Management</a:t>
            </a:r>
            <a:endParaRPr lang="ru-RU" sz="3200" dirty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Bundling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err="1">
                <a:latin typeface="Anonymous Pro"/>
                <a:ea typeface="Anonymous Pro"/>
                <a:cs typeface="Anonymous Pro"/>
                <a:sym typeface="Anonymous Pro"/>
              </a:rPr>
              <a:t>Transpiling</a:t>
            </a:r>
            <a:endParaRPr lang="ru-RU" sz="3200" dirty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Minification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Sourcemaps</a:t>
            </a:r>
            <a:endParaRPr lang="en-US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Mocked API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Dev Webserver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Component Libraries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Code Style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Юнит тесты</a:t>
            </a:r>
            <a:endParaRPr lang="en-US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E2E 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тесты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API 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тесты</a:t>
            </a:r>
            <a:endParaRPr lang="en-US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</p:spTree>
    <p:extLst>
      <p:ext uri="{BB962C8B-B14F-4D97-AF65-F5344CB8AC3E}">
        <p14:creationId xmlns:p14="http://schemas.microsoft.com/office/powerpoint/2010/main" val="39649091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4"/>
            <a:ext cx="4628399" cy="14127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/>
              <a:t>В придачу</a:t>
            </a:r>
            <a:endParaRPr lang="en" sz="4267"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2" y="2617076"/>
            <a:ext cx="10671542" cy="4001438"/>
          </a:xfrm>
          <a:prstGeom prst="rect">
            <a:avLst/>
          </a:prstGeom>
        </p:spPr>
        <p:txBody>
          <a:bodyPr vert="horz" lIns="121900" tIns="121900" rIns="121900" bIns="121900" numCol="1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Build </a:t>
            </a: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automation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Production </a:t>
            </a: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deploy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Continuous </a:t>
            </a: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Integration</a:t>
            </a:r>
            <a:endParaRPr lang="en-US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Code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-</a:t>
            </a: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review 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процесс и инструменты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Tests coverage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  <a:buFont typeface="+mj-lt"/>
              <a:buAutoNum type="arabicPeriod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SDLC 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специфика</a:t>
            </a: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,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 и прочий </a:t>
            </a: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Agile</a:t>
            </a:r>
            <a:endParaRPr lang="uk-UA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</p:spTree>
    <p:extLst>
      <p:ext uri="{BB962C8B-B14F-4D97-AF65-F5344CB8AC3E}">
        <p14:creationId xmlns:p14="http://schemas.microsoft.com/office/powerpoint/2010/main" val="1573206169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112791" y="419775"/>
            <a:ext cx="3938133" cy="5350403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6000" b="1" i="1" dirty="0" smtClean="0">
                <a:latin typeface="Proxima Nova" charset="0"/>
                <a:ea typeface="Proxima Nova" charset="0"/>
                <a:cs typeface="Proxima Nova" charset="0"/>
              </a:rPr>
              <a:t>Мой первый </a:t>
            </a:r>
            <a:br>
              <a:rPr lang="ru-RU" sz="6000" b="1" i="1" dirty="0" smtClean="0">
                <a:latin typeface="Proxima Nova" charset="0"/>
                <a:ea typeface="Proxima Nova" charset="0"/>
                <a:cs typeface="Proxima Nova" charset="0"/>
              </a:rPr>
            </a:br>
            <a:r>
              <a:rPr lang="en-US" sz="9600" b="1" i="1" dirty="0" smtClean="0">
                <a:latin typeface="Proxima Nova" charset="0"/>
                <a:ea typeface="Proxima Nova" charset="0"/>
                <a:cs typeface="Proxima Nova" charset="0"/>
              </a:rPr>
              <a:t>JS </a:t>
            </a:r>
            <a:r>
              <a:rPr lang="ru-RU" sz="9600" b="1" i="1" dirty="0" smtClean="0">
                <a:latin typeface="Proxima Nova" charset="0"/>
                <a:ea typeface="Proxima Nova" charset="0"/>
                <a:cs typeface="Proxima Nova" charset="0"/>
              </a:rPr>
              <a:t> </a:t>
            </a:r>
            <a:r>
              <a:rPr lang="ru-RU" b="1" i="1" dirty="0">
                <a:latin typeface="Proxima Nova" charset="0"/>
                <a:ea typeface="Proxima Nova" charset="0"/>
                <a:cs typeface="Proxima Nova" charset="0"/>
              </a:rPr>
              <a:t>Э</a:t>
            </a:r>
            <a:r>
              <a:rPr lang="ru-RU" b="1" i="1" dirty="0" smtClean="0">
                <a:latin typeface="Proxima Nova" charset="0"/>
                <a:ea typeface="Proxima Nova" charset="0"/>
                <a:cs typeface="Proxima Nova" charset="0"/>
              </a:rPr>
              <a:t>нтерпрайз</a:t>
            </a:r>
            <a:endParaRPr lang="en" b="1" i="1" dirty="0">
              <a:latin typeface="Proxima Nova" charset="0"/>
              <a:ea typeface="Proxima Nova" charset="0"/>
              <a:cs typeface="Proxima Nova" charset="0"/>
            </a:endParaRPr>
          </a:p>
        </p:txBody>
      </p:sp>
      <p:pic>
        <p:nvPicPr>
          <p:cNvPr id="6" name="enterprise-overhead.mp4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644" y="-17275"/>
            <a:ext cx="4010577" cy="1375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enterprise-overhead.mp4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81423" y="-6892550"/>
            <a:ext cx="4010577" cy="137505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2962862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showWhenStopped="0">
                <p:cTn id="15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09601" y="477834"/>
            <a:ext cx="7315199" cy="14127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/>
              <a:t> Чтобы собрать</a:t>
            </a:r>
            <a:endParaRPr lang="en" sz="4267" dirty="0"/>
          </a:p>
        </p:txBody>
      </p:sp>
      <p:sp>
        <p:nvSpPr>
          <p:cNvPr id="78" name="Shape 78"/>
          <p:cNvSpPr txBox="1">
            <a:spLocks noGrp="1"/>
          </p:cNvSpPr>
          <p:nvPr>
            <p:ph type="body" idx="4294967295"/>
          </p:nvPr>
        </p:nvSpPr>
        <p:spPr>
          <a:xfrm>
            <a:off x="609601" y="1890633"/>
            <a:ext cx="11382702" cy="4727881"/>
          </a:xfrm>
          <a:prstGeom prst="rect">
            <a:avLst/>
          </a:prstGeom>
        </p:spPr>
        <p:txBody>
          <a:bodyPr vert="horz" lIns="121900" tIns="121900" rIns="121900" bIns="121900" numCol="2" spcCol="274320" rtlCol="0" anchor="t" anchorCtr="0">
            <a:noAutofit/>
          </a:bodyPr>
          <a:lstStyle/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sz="3200" dirty="0" err="1">
                <a:latin typeface="Anonymous Pro"/>
                <a:ea typeface="Anonymous Pro"/>
                <a:cs typeface="Anonymous Pro"/>
                <a:sym typeface="Anonymous Pro"/>
              </a:rPr>
              <a:t>Python</a:t>
            </a:r>
            <a:r>
              <a:rPr lang="ru-RU" sz="3200" dirty="0">
                <a:latin typeface="Anonymous Pro"/>
                <a:ea typeface="Anonymous Pro"/>
                <a:cs typeface="Anonymous Pro"/>
                <a:sym typeface="Anonymous Pro"/>
              </a:rPr>
              <a:t> (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древний)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Ruby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 </a:t>
            </a:r>
            <a:r>
              <a:rPr lang="ru-RU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gems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Rake tasks (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много</a:t>
            </a: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)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SH scripts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 (</a:t>
            </a:r>
            <a:r>
              <a:rPr lang="ru-RU" sz="3200" dirty="0">
                <a:latin typeface="Anonymous Pro"/>
                <a:ea typeface="Anonymous Pro"/>
                <a:cs typeface="Anonymous Pro"/>
                <a:sym typeface="Anonymous Pro"/>
              </a:rPr>
              <a:t>много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)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Backbone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 </a:t>
            </a: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(0.9)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en-US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RequreJS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Юнит 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тесты</a:t>
            </a: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 (</a:t>
            </a:r>
            <a:r>
              <a:rPr lang="ru-RU" sz="3200" dirty="0">
                <a:latin typeface="Anonymous Pro"/>
                <a:ea typeface="Anonymous Pro"/>
                <a:cs typeface="Anonymous Pro"/>
                <a:sym typeface="Anonymous Pro"/>
              </a:rPr>
              <a:t>много</a:t>
            </a: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)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E2E 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тесты</a:t>
            </a: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 (</a:t>
            </a:r>
            <a:r>
              <a:rPr lang="ru-RU" sz="3200" dirty="0">
                <a:latin typeface="Anonymous Pro"/>
                <a:ea typeface="Anonymous Pro"/>
                <a:cs typeface="Anonymous Pro"/>
                <a:sym typeface="Anonymous Pro"/>
              </a:rPr>
              <a:t>много</a:t>
            </a:r>
            <a:r>
              <a:rPr lang="en-US" sz="3200" dirty="0">
                <a:latin typeface="Anonymous Pro"/>
                <a:ea typeface="Anonymous Pro"/>
                <a:cs typeface="Anonymous Pro"/>
                <a:sym typeface="Anonymous Pro"/>
              </a:rPr>
              <a:t>)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NPM registry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Компонент </a:t>
            </a:r>
            <a:r>
              <a:rPr lang="ru-RU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либы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 (свои)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en-US" sz="3200" dirty="0" smtClean="0">
                <a:latin typeface="Anonymous Pro"/>
                <a:ea typeface="Anonymous Pro"/>
                <a:cs typeface="Anonymous Pro"/>
                <a:sym typeface="Anonymous Pro"/>
              </a:rPr>
              <a:t>CI cluster</a:t>
            </a:r>
            <a:endParaRPr lang="ru-RU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На </a:t>
            </a:r>
            <a:r>
              <a:rPr lang="ru-RU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апдейт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 </a:t>
            </a:r>
            <a:r>
              <a:rPr lang="ru-RU" sz="3200" dirty="0">
                <a:latin typeface="Anonymous Pro"/>
                <a:ea typeface="Anonymous Pro"/>
                <a:cs typeface="Anonymous Pro"/>
                <a:sym typeface="Anonymous Pro"/>
              </a:rPr>
              <a:t>~ 10 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минут</a:t>
            </a: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На </a:t>
            </a:r>
            <a:r>
              <a:rPr lang="ru-RU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деплой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 </a:t>
            </a:r>
            <a:r>
              <a:rPr lang="ru-RU" sz="3200" dirty="0">
                <a:latin typeface="Anonymous Pro"/>
                <a:ea typeface="Anonymous Pro"/>
                <a:cs typeface="Anonymous Pro"/>
                <a:sym typeface="Anonymous Pro"/>
              </a:rPr>
              <a:t>– ~ 1 </a:t>
            </a: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час</a:t>
            </a:r>
            <a:endParaRPr lang="en-US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  <a:p>
            <a:pPr marL="677328" indent="-457200">
              <a:lnSpc>
                <a:spcPct val="115000"/>
              </a:lnSpc>
              <a:spcBef>
                <a:spcPts val="0"/>
              </a:spcBef>
              <a:buClr>
                <a:srgbClr val="1432E4"/>
              </a:buClr>
              <a:buSzPct val="100000"/>
            </a:pPr>
            <a:r>
              <a:rPr lang="ru-RU" sz="3200" dirty="0" smtClean="0">
                <a:latin typeface="Anonymous Pro"/>
                <a:ea typeface="Anonymous Pro"/>
                <a:cs typeface="Anonymous Pro"/>
                <a:sym typeface="Anonymous Pro"/>
              </a:rPr>
              <a:t>Жесткое код-</a:t>
            </a:r>
            <a:r>
              <a:rPr lang="ru-RU" sz="3200" dirty="0" err="1" smtClean="0">
                <a:latin typeface="Anonymous Pro"/>
                <a:ea typeface="Anonymous Pro"/>
                <a:cs typeface="Anonymous Pro"/>
                <a:sym typeface="Anonymous Pro"/>
              </a:rPr>
              <a:t>ревью</a:t>
            </a:r>
            <a:endParaRPr lang="uk-UA" sz="3200" dirty="0" smtClean="0">
              <a:latin typeface="Anonymous Pro"/>
              <a:ea typeface="Anonymous Pro"/>
              <a:cs typeface="Anonymous Pro"/>
              <a:sym typeface="Anonymous Pro"/>
            </a:endParaRPr>
          </a:p>
        </p:txBody>
      </p:sp>
    </p:spTree>
    <p:extLst>
      <p:ext uri="{BB962C8B-B14F-4D97-AF65-F5344CB8AC3E}">
        <p14:creationId xmlns:p14="http://schemas.microsoft.com/office/powerpoint/2010/main" val="774426137"/>
      </p:ext>
    </p:extLst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787" y="1162954"/>
            <a:ext cx="8445499" cy="5253235"/>
          </a:xfrm>
          <a:prstGeom prst="rect">
            <a:avLst/>
          </a:prstGeom>
        </p:spPr>
      </p:pic>
      <p:sp>
        <p:nvSpPr>
          <p:cNvPr id="12" name="Shape 85"/>
          <p:cNvSpPr txBox="1">
            <a:spLocks noGrp="1"/>
          </p:cNvSpPr>
          <p:nvPr>
            <p:ph type="title"/>
          </p:nvPr>
        </p:nvSpPr>
        <p:spPr>
          <a:xfrm>
            <a:off x="4614041" y="269756"/>
            <a:ext cx="5502416" cy="1786395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>
                <a:cs typeface="Adobe Hebrew" panose="02040503050201020203" pitchFamily="18" charset="-79"/>
              </a:rPr>
              <a:t>Как-то так</a:t>
            </a:r>
            <a:r>
              <a:rPr lang="mr-IN" sz="4267" dirty="0" smtClean="0">
                <a:cs typeface="Adobe Hebrew" panose="02040503050201020203" pitchFamily="18" charset="-79"/>
              </a:rPr>
              <a:t>…</a:t>
            </a:r>
            <a:endParaRPr lang="en" sz="4267" dirty="0">
              <a:cs typeface="Adobe Hebrew" panose="02040503050201020203" pitchFamily="18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6043453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2447150" y="409265"/>
            <a:ext cx="5945610" cy="1786395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/>
          <a:p>
            <a:r>
              <a:rPr lang="ru-RU" sz="4267" dirty="0" smtClean="0">
                <a:cs typeface="Adobe Hebrew" panose="02040503050201020203" pitchFamily="18" charset="-79"/>
              </a:rPr>
              <a:t>Когда попадаешь в менее продвинутый проект</a:t>
            </a:r>
            <a:endParaRPr lang="en" sz="4267" dirty="0">
              <a:cs typeface="Adobe Hebrew" panose="02040503050201020203" pitchFamily="18" charset="-79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944" y="2513346"/>
            <a:ext cx="7106752" cy="406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908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4913</TotalTime>
  <Words>546</Words>
  <Application>Microsoft Macintosh PowerPoint</Application>
  <PresentationFormat>Widescreen</PresentationFormat>
  <Paragraphs>189</Paragraphs>
  <Slides>22</Slides>
  <Notes>22</Notes>
  <HiddenSlides>0</HiddenSlides>
  <MMClips>9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Adobe Hebrew</vt:lpstr>
      <vt:lpstr>Anonymous Pro</vt:lpstr>
      <vt:lpstr>Calibri</vt:lpstr>
      <vt:lpstr>Calibri Light</vt:lpstr>
      <vt:lpstr>Proxima Nova</vt:lpstr>
      <vt:lpstr>Ubuntu</vt:lpstr>
      <vt:lpstr>Arial</vt:lpstr>
      <vt:lpstr>Office Theme</vt:lpstr>
      <vt:lpstr>Сбалансированное окружение для вашей продуктивности</vt:lpstr>
      <vt:lpstr>О чем доклад</vt:lpstr>
      <vt:lpstr>Хорошее окружение:</vt:lpstr>
      <vt:lpstr>Хорошее JS окружение</vt:lpstr>
      <vt:lpstr>В придачу</vt:lpstr>
      <vt:lpstr>Мой первый  JS  Энтерпрайз</vt:lpstr>
      <vt:lpstr> Чтобы собрать</vt:lpstr>
      <vt:lpstr>Как-то так…</vt:lpstr>
      <vt:lpstr>Когда попадаешь в менее продвинутый проект</vt:lpstr>
      <vt:lpstr>Когда начинаешь проект с нуля</vt:lpstr>
      <vt:lpstr>Что в итоге?</vt:lpstr>
      <vt:lpstr>  </vt:lpstr>
      <vt:lpstr>Избыточная сложность. Что к ней приводит?</vt:lpstr>
      <vt:lpstr>Велосипеды</vt:lpstr>
      <vt:lpstr>Бройлерплейты</vt:lpstr>
      <vt:lpstr>Теплый рельсовый CLI</vt:lpstr>
      <vt:lpstr>Гибридный подход</vt:lpstr>
      <vt:lpstr>С чего начать?</vt:lpstr>
      <vt:lpstr>Что стоит отложить?</vt:lpstr>
      <vt:lpstr>Fake it until you make it!</vt:lpstr>
      <vt:lpstr>Масштабирование</vt:lpstr>
      <vt:lpstr>О Команде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Oleksiy Zelenyuk</dc:creator>
  <cp:lastModifiedBy>Oleksiy Zelenyuk</cp:lastModifiedBy>
  <cp:revision>78</cp:revision>
  <cp:lastPrinted>2017-03-25T07:24:02Z</cp:lastPrinted>
  <dcterms:created xsi:type="dcterms:W3CDTF">2017-03-21T15:53:00Z</dcterms:created>
  <dcterms:modified xsi:type="dcterms:W3CDTF">2017-03-25T07:26:13Z</dcterms:modified>
</cp:coreProperties>
</file>